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819EA2-D47B-4153-BF13-4E2C8168642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18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5C6BA1-953B-48FB-8FF8-A422DE0D4010}"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374906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13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06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31410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127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37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071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60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1868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C6BA1-953B-48FB-8FF8-A422DE0D4010}"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19EA2-D47B-4153-BF13-4E2C8168642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79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5C6BA1-953B-48FB-8FF8-A422DE0D4010}"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46938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5C6BA1-953B-48FB-8FF8-A422DE0D4010}"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19EA2-D47B-4153-BF13-4E2C8168642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51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5C6BA1-953B-48FB-8FF8-A422DE0D4010}"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19EA2-D47B-4153-BF13-4E2C8168642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17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C6BA1-953B-48FB-8FF8-A422DE0D4010}"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64969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5C6BA1-953B-48FB-8FF8-A422DE0D4010}"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9EA2-D47B-4153-BF13-4E2C8168642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37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5C6BA1-953B-48FB-8FF8-A422DE0D4010}"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19EA2-D47B-4153-BF13-4E2C8168642C}" type="slidenum">
              <a:rPr lang="en-US" smtClean="0"/>
              <a:t>‹#›</a:t>
            </a:fld>
            <a:endParaRPr lang="en-US"/>
          </a:p>
        </p:txBody>
      </p:sp>
    </p:spTree>
    <p:extLst>
      <p:ext uri="{BB962C8B-B14F-4D97-AF65-F5344CB8AC3E}">
        <p14:creationId xmlns:p14="http://schemas.microsoft.com/office/powerpoint/2010/main" val="45084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5C6BA1-953B-48FB-8FF8-A422DE0D4010}" type="datetimeFigureOut">
              <a:rPr lang="en-US" smtClean="0"/>
              <a:t>3/8/2023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819EA2-D47B-4153-BF13-4E2C8168642C}" type="slidenum">
              <a:rPr lang="en-US" smtClean="0"/>
              <a:t>‹#›</a:t>
            </a:fld>
            <a:endParaRPr lang="en-US"/>
          </a:p>
        </p:txBody>
      </p:sp>
    </p:spTree>
    <p:extLst>
      <p:ext uri="{BB962C8B-B14F-4D97-AF65-F5344CB8AC3E}">
        <p14:creationId xmlns:p14="http://schemas.microsoft.com/office/powerpoint/2010/main" val="277114704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F34C-7057-BC70-F270-51F7E1424D06}"/>
              </a:ext>
            </a:extLst>
          </p:cNvPr>
          <p:cNvSpPr>
            <a:spLocks noGrp="1"/>
          </p:cNvSpPr>
          <p:nvPr>
            <p:ph type="ctrTitle"/>
          </p:nvPr>
        </p:nvSpPr>
        <p:spPr/>
        <p:txBody>
          <a:bodyPr/>
          <a:lstStyle/>
          <a:p>
            <a:r>
              <a:rPr lang="en-US" b="1" dirty="0"/>
              <a:t>Profit and Loss Account</a:t>
            </a:r>
          </a:p>
        </p:txBody>
      </p:sp>
      <p:sp>
        <p:nvSpPr>
          <p:cNvPr id="3" name="Subtitle 2">
            <a:extLst>
              <a:ext uri="{FF2B5EF4-FFF2-40B4-BE49-F238E27FC236}">
                <a16:creationId xmlns:a16="http://schemas.microsoft.com/office/drawing/2014/main" id="{0D45CB3C-28BE-7131-A600-471AFDA24D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859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41D3-EE8A-BA79-A242-0A97A88A7AC8}"/>
              </a:ext>
            </a:extLst>
          </p:cNvPr>
          <p:cNvSpPr>
            <a:spLocks noGrp="1"/>
          </p:cNvSpPr>
          <p:nvPr>
            <p:ph type="title"/>
          </p:nvPr>
        </p:nvSpPr>
        <p:spPr/>
        <p:txBody>
          <a:bodyPr>
            <a:normAutofit fontScale="90000"/>
          </a:bodyPr>
          <a:lstStyle/>
          <a:p>
            <a:r>
              <a:rPr lang="en-US" b="1" dirty="0"/>
              <a:t>The following items will appear in the debit side of the Profit &amp; Loss A/c:</a:t>
            </a:r>
          </a:p>
        </p:txBody>
      </p:sp>
      <p:sp>
        <p:nvSpPr>
          <p:cNvPr id="3" name="Content Placeholder 2">
            <a:extLst>
              <a:ext uri="{FF2B5EF4-FFF2-40B4-BE49-F238E27FC236}">
                <a16:creationId xmlns:a16="http://schemas.microsoft.com/office/drawing/2014/main" id="{9DF694D0-93B8-5F09-32AB-F26D463CFAD0}"/>
              </a:ext>
            </a:extLst>
          </p:cNvPr>
          <p:cNvSpPr>
            <a:spLocks noGrp="1"/>
          </p:cNvSpPr>
          <p:nvPr>
            <p:ph idx="1"/>
          </p:nvPr>
        </p:nvSpPr>
        <p:spPr/>
        <p:txBody>
          <a:bodyPr>
            <a:normAutofit fontScale="92500" lnSpcReduction="20000"/>
          </a:bodyPr>
          <a:lstStyle/>
          <a:p>
            <a:pPr marL="0" indent="0" algn="just">
              <a:buNone/>
            </a:pPr>
            <a:r>
              <a:rPr lang="en-US" dirty="0"/>
              <a:t>(</a:t>
            </a:r>
            <a:r>
              <a:rPr lang="en-US" dirty="0" err="1"/>
              <a:t>i</a:t>
            </a:r>
            <a:r>
              <a:rPr lang="en-US" dirty="0"/>
              <a:t>) Cost of Sales: </a:t>
            </a:r>
          </a:p>
          <a:p>
            <a:pPr marL="0" indent="0" algn="just">
              <a:buNone/>
            </a:pPr>
            <a:r>
              <a:rPr lang="en-US" dirty="0"/>
              <a:t>This term refers to the cost of goods sold. The goods could be manufactured and sold or can be directly identified with goods.</a:t>
            </a:r>
          </a:p>
          <a:p>
            <a:pPr marL="0" indent="0" algn="just">
              <a:buNone/>
            </a:pPr>
            <a:r>
              <a:rPr lang="en-US" dirty="0"/>
              <a:t>(ii) Other Expenses: </a:t>
            </a:r>
          </a:p>
          <a:p>
            <a:pPr marL="0" indent="0" algn="just">
              <a:buNone/>
            </a:pPr>
            <a:r>
              <a:rPr lang="en-US" dirty="0"/>
              <a:t>All expenses which are not directly related to main business activity will be reflected in the P&amp;L component. These are mainly the Administrative, Selling and distribution expenses. Examples are salary to office staff, salesmen commission, insurance, legal charges, audit fees, advertising, free samples, bad debts etc. It will also include items like loss on sale of fixed assets, interest and provisions. Students should be careful to include accrued expenses as well. </a:t>
            </a:r>
          </a:p>
        </p:txBody>
      </p:sp>
    </p:spTree>
    <p:extLst>
      <p:ext uri="{BB962C8B-B14F-4D97-AF65-F5344CB8AC3E}">
        <p14:creationId xmlns:p14="http://schemas.microsoft.com/office/powerpoint/2010/main" val="414716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9154-1C81-3600-E8E2-7F52D32ADDEA}"/>
              </a:ext>
            </a:extLst>
          </p:cNvPr>
          <p:cNvSpPr>
            <a:spLocks noGrp="1"/>
          </p:cNvSpPr>
          <p:nvPr>
            <p:ph type="title"/>
          </p:nvPr>
        </p:nvSpPr>
        <p:spPr/>
        <p:txBody>
          <a:bodyPr>
            <a:normAutofit fontScale="90000"/>
          </a:bodyPr>
          <a:lstStyle/>
          <a:p>
            <a:r>
              <a:rPr lang="en-US" b="1" dirty="0"/>
              <a:t>The following items will appear in the credit side of Profit &amp; Loss A/c:</a:t>
            </a:r>
          </a:p>
        </p:txBody>
      </p:sp>
      <p:sp>
        <p:nvSpPr>
          <p:cNvPr id="3" name="Content Placeholder 2">
            <a:extLst>
              <a:ext uri="{FF2B5EF4-FFF2-40B4-BE49-F238E27FC236}">
                <a16:creationId xmlns:a16="http://schemas.microsoft.com/office/drawing/2014/main" id="{C58FF21E-8E1A-E606-6D32-80331AC5EB2C}"/>
              </a:ext>
            </a:extLst>
          </p:cNvPr>
          <p:cNvSpPr>
            <a:spLocks noGrp="1"/>
          </p:cNvSpPr>
          <p:nvPr>
            <p:ph idx="1"/>
          </p:nvPr>
        </p:nvSpPr>
        <p:spPr/>
        <p:txBody>
          <a:bodyPr>
            <a:normAutofit fontScale="85000" lnSpcReduction="20000"/>
          </a:bodyPr>
          <a:lstStyle/>
          <a:p>
            <a:pPr marL="0" indent="0" algn="just">
              <a:buNone/>
            </a:pPr>
            <a:r>
              <a:rPr lang="en-US" dirty="0"/>
              <a:t>(</a:t>
            </a:r>
            <a:r>
              <a:rPr lang="en-US" dirty="0" err="1"/>
              <a:t>i</a:t>
            </a:r>
            <a:r>
              <a:rPr lang="en-US" dirty="0"/>
              <a:t>) Revenue Incomes: </a:t>
            </a:r>
          </a:p>
          <a:p>
            <a:pPr marL="0" indent="0" algn="just">
              <a:buNone/>
            </a:pPr>
            <a:r>
              <a:rPr lang="en-US" dirty="0"/>
              <a:t>These incomes arise in the ordinary course of business, which includes commission received, discount received etc.</a:t>
            </a:r>
          </a:p>
          <a:p>
            <a:pPr marL="0" indent="0" algn="just">
              <a:buNone/>
            </a:pPr>
            <a:r>
              <a:rPr lang="en-US" dirty="0"/>
              <a:t>(ii) Other Incomes: </a:t>
            </a:r>
          </a:p>
          <a:p>
            <a:pPr marL="0" indent="0" algn="just">
              <a:buNone/>
            </a:pPr>
            <a:r>
              <a:rPr lang="en-US" dirty="0"/>
              <a:t>The business will generate incomes other than from its main activity. These are purely incidental. It will include items like interest received, dividend received, </a:t>
            </a:r>
            <a:r>
              <a:rPr lang="en-US" dirty="0" err="1"/>
              <a:t>etc</a:t>
            </a:r>
            <a:r>
              <a:rPr lang="en-US" dirty="0"/>
              <a:t> .The end result of one component of the P&amp;L A/c is transferred over to the next component and the net result will be transferred to the balance sheet as addition in owners’ equity. The profits actually belong to owners of business. In case of company organizations, where ownership is widely distributed, the profit figure is separately shown in balance sheet.</a:t>
            </a:r>
          </a:p>
          <a:p>
            <a:pPr marL="0" indent="0">
              <a:buNone/>
            </a:pPr>
            <a:endParaRPr lang="en-US" dirty="0"/>
          </a:p>
        </p:txBody>
      </p:sp>
    </p:spTree>
    <p:extLst>
      <p:ext uri="{BB962C8B-B14F-4D97-AF65-F5344CB8AC3E}">
        <p14:creationId xmlns:p14="http://schemas.microsoft.com/office/powerpoint/2010/main" val="123828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89E6DD-4B63-9F8A-D260-F5E2A1159B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195" y="809625"/>
            <a:ext cx="7976974" cy="5367338"/>
          </a:xfrm>
        </p:spPr>
      </p:pic>
    </p:spTree>
    <p:extLst>
      <p:ext uri="{BB962C8B-B14F-4D97-AF65-F5344CB8AC3E}">
        <p14:creationId xmlns:p14="http://schemas.microsoft.com/office/powerpoint/2010/main" val="1142278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295</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Profit and Loss Account</vt:lpstr>
      <vt:lpstr>The following items will appear in the debit side of the Profit &amp; Loss A/c:</vt:lpstr>
      <vt:lpstr>The following items will appear in the credit side of Profit &amp; Loss A/c: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Profit and Loss Account</dc:title>
  <dc:creator>Ananya Priya</dc:creator>
  <cp:lastModifiedBy>Shailee Upadhayay</cp:lastModifiedBy>
  <cp:revision>3</cp:revision>
  <dcterms:created xsi:type="dcterms:W3CDTF">2023-01-23T15:26:27Z</dcterms:created>
  <dcterms:modified xsi:type="dcterms:W3CDTF">2023-03-08T17:06:16Z</dcterms:modified>
</cp:coreProperties>
</file>